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handoutMasterIdLst>
    <p:handoutMasterId r:id="rId32"/>
  </p:handoutMasterIdLst>
  <p:sldIdLst>
    <p:sldId id="300" r:id="rId3"/>
    <p:sldId id="276" r:id="rId4"/>
    <p:sldId id="257" r:id="rId5"/>
    <p:sldId id="263" r:id="rId6"/>
    <p:sldId id="319" r:id="rId7"/>
    <p:sldId id="303" r:id="rId8"/>
    <p:sldId id="265" r:id="rId9"/>
    <p:sldId id="267" r:id="rId10"/>
    <p:sldId id="279" r:id="rId11"/>
    <p:sldId id="299" r:id="rId12"/>
    <p:sldId id="306" r:id="rId13"/>
    <p:sldId id="307" r:id="rId14"/>
    <p:sldId id="304" r:id="rId15"/>
    <p:sldId id="317" r:id="rId16"/>
    <p:sldId id="305" r:id="rId17"/>
    <p:sldId id="309" r:id="rId18"/>
    <p:sldId id="310" r:id="rId19"/>
    <p:sldId id="311" r:id="rId20"/>
    <p:sldId id="312" r:id="rId21"/>
    <p:sldId id="313" r:id="rId22"/>
    <p:sldId id="315" r:id="rId23"/>
    <p:sldId id="321" r:id="rId24"/>
    <p:sldId id="320" r:id="rId25"/>
    <p:sldId id="322" r:id="rId26"/>
    <p:sldId id="323" r:id="rId27"/>
    <p:sldId id="324" r:id="rId28"/>
    <p:sldId id="325" r:id="rId29"/>
    <p:sldId id="316" r:id="rId3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87542" autoAdjust="0"/>
  </p:normalViewPr>
  <p:slideViewPr>
    <p:cSldViewPr>
      <p:cViewPr varScale="1">
        <p:scale>
          <a:sx n="69" d="100"/>
          <a:sy n="69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r">
              <a:defRPr sz="1200"/>
            </a:lvl1pPr>
          </a:lstStyle>
          <a:p>
            <a:fld id="{8051199A-EB67-42AC-B8CD-8881F7914269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r">
              <a:defRPr sz="1200"/>
            </a:lvl1pPr>
          </a:lstStyle>
          <a:p>
            <a:fld id="{AA19C62E-B9E3-4064-95C7-4302E9331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34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r">
              <a:defRPr sz="1200"/>
            </a:lvl1pPr>
          </a:lstStyle>
          <a:p>
            <a:fld id="{DB6B5162-62A0-4D30-8571-D202CB122E45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2" tIns="46671" rIns="93342" bIns="4667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60167"/>
            <a:ext cx="5681980" cy="4224494"/>
          </a:xfrm>
          <a:prstGeom prst="rect">
            <a:avLst/>
          </a:prstGeom>
        </p:spPr>
        <p:txBody>
          <a:bodyPr vert="horz" lIns="93342" tIns="46671" rIns="93342" bIns="466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r">
              <a:defRPr sz="1200"/>
            </a:lvl1pPr>
          </a:lstStyle>
          <a:p>
            <a:fld id="{E54A7F18-D01B-4CF5-8E54-18B308FC0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90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A7F18-D01B-4CF5-8E54-18B308FC012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9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3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95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40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9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68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0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00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56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33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5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61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9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70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46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80794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85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0865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67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015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2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8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2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1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7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1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35CE0D-0F6C-4105-A13D-C743BFA0744D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0B2007-905E-417D-BBD3-849F7457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60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yphooncommittee.org/SSOP/indexSSOP.html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3637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Synergized Standard Operating Procedures (SSOP) for Coastal Multi-hazards Early Warning System    41</a:t>
            </a:r>
            <a:r>
              <a:rPr lang="en-US" sz="3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PTC Session</a:t>
            </a:r>
            <a:b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Dhaka, Bangladesh</a:t>
            </a:r>
            <a:b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02-06 March 2014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667000"/>
            <a:ext cx="5105400" cy="4191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Olavo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Rasquinho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Sec. of Typhoon Committee</a:t>
            </a: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(On behalf of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James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Weyman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Manager/Technical Advisor of SSOP)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667000"/>
            <a:ext cx="4038600" cy="1177414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768230"/>
            <a:ext cx="1774493" cy="308976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518" y="3218955"/>
            <a:ext cx="2076450" cy="10985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893" y="3768230"/>
            <a:ext cx="2264107" cy="311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62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</a:t>
            </a:r>
            <a:r>
              <a:rPr lang="en-GB" sz="36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SSOP </a:t>
            </a:r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(Cont.)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143000"/>
            <a:ext cx="8297839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 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 Force Structure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Organization</a:t>
            </a:r>
          </a:p>
          <a:p>
            <a:pPr marL="285750" lvl="0" indent="-285750"/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Chairpersons/representatives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WGM, WGH, WGDRR, TRCG of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TC, Chairpersons/representatives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WGM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WGH,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WGDRR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Heads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RSMC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/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 from TC and PTC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Secretariats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/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Consultants from potential cooperation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/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Focal points from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beneficiary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 among Members of TC and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 (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from non beneficiary countries – Japan, Rep of Korea and Hong Kong, China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2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 - May 8-9 2013 Initial Workshop</a:t>
            </a:r>
            <a:endParaRPr lang="en-US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371600"/>
            <a:ext cx="8297839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Synergized Standard Operating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variety of cultures, governments, past experiences,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relationships, risks, and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- SSOPs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flexible best practices, operational guidelines and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  <a:p>
            <a:pPr lvl="0"/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ocused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meteorological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hydrological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ervices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disaster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anagement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ffices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sunami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arning centers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agencies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involved in detailed, integrated ways to make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end, cross-cutting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EWS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work.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Various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 sectors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 within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government, businesses, and communities should be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addressed.  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for policy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 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agencies and government levels, policy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framework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 for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9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 - May 8-9 2013 Initial Workshop (Cont.) </a:t>
            </a:r>
            <a:endParaRPr lang="en-US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371600"/>
            <a:ext cx="8297839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Human Capacity Building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echnical required,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other types needed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Train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warning preparer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 better with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 to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understand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risks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potential impacts. </a:t>
            </a:r>
            <a:endParaRPr lang="en-US" sz="2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risks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potential,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similarities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differences among coastal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hazards at various levels needed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community level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training on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 of warnings, risk, potential, 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actions needed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Methods needed to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awareness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especially for areas not significantly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impacted for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-30 years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8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62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In-Country Pilot Workshops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143000"/>
            <a:ext cx="8297839" cy="5486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Members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Weyman, Project Manager/Technical Advisor (Philippines and Bangladesh, Skype into Pakistan)</a:t>
            </a:r>
          </a:p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Olavo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Rasquinho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Meteorological Expert, TCS</a:t>
            </a:r>
          </a:p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Atiq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Kainan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Ahmed, Disaster Response Expert, ADPC 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Walter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Welz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Media Expert, ABU (Philippines and Bangladesh)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Ahmed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Barwani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Hydrology Expert,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 (Oman)</a:t>
            </a:r>
            <a:endParaRPr lang="en-US" sz="2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Nadeem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Ahmed, Media Expert, ABU (visited Pakistan)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4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62000"/>
          </a:xfrm>
        </p:spPr>
        <p:txBody>
          <a:bodyPr>
            <a:noAutofit/>
          </a:bodyPr>
          <a:lstStyle/>
          <a:p>
            <a:pPr algn="ctr"/>
            <a:r>
              <a:rPr lang="en-GB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In-Country Pilot Workshops (Cont.)</a:t>
            </a:r>
            <a:endParaRPr lang="en-US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143000"/>
            <a:ext cx="8297839" cy="46482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Country Pilot Workshops were held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3-4, 2013 Manila, Philippines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6-7, 2013 Dhaka, Bangladesh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10-11, 2013 Islamabad,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Pakistan</a:t>
            </a:r>
          </a:p>
          <a:p>
            <a:pPr marL="0" lv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copies of detailed reports of pilot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orkshops, a summary report, and report of the May 8-9, 2013 kickoff meeting (and other related documents) at: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5451157"/>
            <a:ext cx="8610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http://www.typhooncommittee.org/SSOP/indexSSOP.html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926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62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of Pilot Workshops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143000"/>
            <a:ext cx="8297839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Sub-Activity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1.2: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pilot missions and workshops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focused on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capacity building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national level to the local level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pilot countries’ strengths, needs, and gaps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area of EWS SOPs.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 Purpose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 SOPs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coastal multi-hazards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EWS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hydro-meteorological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disaster management, media, elected official, and others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to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levels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Identified strengths, gaps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both agency internal SOPs and also integrated SOPs among agencies.  </a:t>
            </a:r>
            <a:endParaRPr lang="en-US" sz="2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an action plan</a:t>
            </a:r>
          </a:p>
        </p:txBody>
      </p:sp>
    </p:spTree>
    <p:extLst>
      <p:ext uri="{BB962C8B-B14F-4D97-AF65-F5344CB8AC3E}">
        <p14:creationId xmlns:p14="http://schemas.microsoft.com/office/powerpoint/2010/main" val="1090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Pilot Workshops - EWS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2438400"/>
            <a:ext cx="8297839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Recurring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hemes of Required Items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level government commitment and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 and legislature framework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Collaboration/coordination –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national, regional, and local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 involvement as a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Multi-hazard approach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Fully implemented elements of a people centered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EWS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financial assistance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 SOPs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12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Pilot Workshops - </a:t>
            </a:r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219200"/>
            <a:ext cx="8297839" cy="5486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Favorable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framework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creation/maintaining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Excellent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 SOPs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detection, monitoring, forecasting, and warning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System/situation in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&amp;communications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response and preparedness capacity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MOUs in place</a:t>
            </a:r>
          </a:p>
        </p:txBody>
      </p:sp>
    </p:spTree>
    <p:extLst>
      <p:ext uri="{BB962C8B-B14F-4D97-AF65-F5344CB8AC3E}">
        <p14:creationId xmlns:p14="http://schemas.microsoft.com/office/powerpoint/2010/main" val="10644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Pilot Workshops - </a:t>
            </a:r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600200"/>
            <a:ext cx="8297839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 and Needs –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 for Specific 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responsibilities defined in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policies 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 for both technical and non-technical activities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Hydro-meteorological service SOPs on all aspects of forecast and warning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cover back-up plans for catastrophic events such as power failure, fire,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earthquake damage, etc.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 to prepare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action reports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release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media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 SOPs on evacuation, sheltering, and resettlement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2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Pilot Workshops </a:t>
            </a:r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SOPs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143000"/>
            <a:ext cx="8297839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 and Needs – 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Integrated, cross-cutting SOPs Needs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Multiagency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 on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Multiagency SOP on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sharing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data/data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communities SOPs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 conflicting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 on dissemination of warnings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all levels and agencies to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conflicting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implementing new/updated SOPs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Involvement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non-government private, professional, civil society, community organizations and families in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 for media to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understand/communicate information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pPr algn="ctr"/>
            <a:r>
              <a:rPr lang="en-US" sz="32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SSOP Project</a:t>
            </a:r>
            <a:endParaRPr lang="en-US" sz="32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Goal:   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 community 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resilience 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coastal multi-hazards 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to </a:t>
            </a:r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the policy and institutional arrangements 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national, district, and community levels through </a:t>
            </a:r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integrated, effective standard </a:t>
            </a: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 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multi-hazards 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arly 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arning 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Focused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mainly on the National Meteorological and Hydrological Services 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meet the needs of diverse 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Funded 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GB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ESCAP Trust 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 for Tsunami, Disaster and Climate Preparedness in Indian Ocean and Southeast Asian Countries</a:t>
            </a:r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r>
              <a:rPr lang="en-GB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months  </a:t>
            </a:r>
            <a:r>
              <a:rPr lang="en-GB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August 2012 – 31 December 2014 (extension requested)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3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Pilot Workshops - </a:t>
            </a:r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371600"/>
            <a:ext cx="8297839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 testing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maintaining needs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or scheduled reviews of all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past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 and changes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post disaster assessment between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DRR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media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 needs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plan/MOU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clearly defining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DRR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media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 to define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single, official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of data 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Hydro-meteorological service &amp;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 on dissemination 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ydro-meteorological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and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DRR MOU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data formats, warnings, and monitoring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5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9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sz="36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Pilot Workshops - </a:t>
            </a:r>
            <a:r>
              <a:rPr lang="en-GB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219200"/>
            <a:ext cx="8297839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Manual/Handbook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contain: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baseline standard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guidelines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format and content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Checklist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SOPs for different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types/levels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multi-hazards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for regular updating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disaster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to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exercises/drills to validate SOPs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 examples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other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 of relevant available websites, case studies, documents,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xamples of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information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eed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incorporate designation of spokesperson for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9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of EWS and SOP Guidance and Checklist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371600"/>
            <a:ext cx="8297839" cy="54102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repared prior to In-Country Pilot Workshops to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demonstrate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 and necessary for the Manual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 Guide to Writing Effective SOPs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- Checklist for Effective SOPs for EWS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- Information on Early Warning System Overview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- Early Warning System Checklist Items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- General Basic Information on EWS for NHMS, Warnings, Communications, and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</a:p>
          <a:p>
            <a:pPr marL="0" lv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upon many different documents including ones from the Shanghai Meteorological Service and WMO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9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Plans and Activities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219200"/>
            <a:ext cx="8297839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1.3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activities been focused on involvement of pilot countries; focus shifts to broader involvement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prong approach: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Missions/consultants to three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pilot countries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obtain specific SOPs in use and to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refine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needs and gaps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Missions/consultants to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6 other beneficiary countries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get specific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SOP examples and inputs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on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needed ones.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F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ocal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points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involvement.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Program Manager,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SSOP Task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Force,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TCS, and PTC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begin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compiling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manual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on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SSOPs based on information collected in pilot workshops and two items above 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2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Plans and Activities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219200"/>
            <a:ext cx="8297839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2.1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Training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session for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50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decision-makers, disaster managers, media professionals, and warning issuers from 13 target countries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- 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possibly the second week of June 2014. 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Experts in meteorology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, hydrology,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DRR,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media, social science, plus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Program Manager,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TCS and PTC representatives will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assist  “Train the Trainer” Concept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Missions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to approximately 6 selected targeted countries to provide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technical and financial assistance to assist initial develop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, update, coordinate, and implement improved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SOPs (need identified in pilot workshops)</a:t>
            </a:r>
            <a:endParaRPr lang="en-US" sz="2400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4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Plans and Activities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219200"/>
            <a:ext cx="8297839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2.2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Conduct working meeting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for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approximately 20 participants from target countries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on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building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cooperation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mechanism between TC and PTC for coastal multi-hazard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EWS and SOPs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information sharing and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technical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transferring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                (Most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likely in September – October 2014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TC and PTC members’ focal points for a joint cooperative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mechanism involved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A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nalyze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current actions of the TC and PTC and how these can be used along with additional developed ones to create a sustainable cooperative mechanism between TC and PTC</a:t>
            </a:r>
            <a:endParaRPr lang="en-US" sz="2400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Plans and Activities</a:t>
            </a:r>
            <a:endParaRPr lang="en-US" sz="36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61" y="1219200"/>
            <a:ext cx="8297839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Monitoring, Evaluation, and Audit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cheduled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for October – December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2014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ndependent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end of term evaluation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commissioned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by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Typhoon Committee Secretariat in consultation with partners and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ESCAP – Purpose: To facilitate learning</a:t>
            </a:r>
          </a:p>
          <a:p>
            <a:pPr lvl="0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TCS will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commission independent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audit of the project funds at </a:t>
            </a:r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end of project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and will submit to ESCAP </a:t>
            </a:r>
            <a:endParaRPr lang="en-US" sz="2400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0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533401"/>
            <a:ext cx="77724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Resolutions of TC46 on SSOP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4114800"/>
          </a:xfrm>
        </p:spPr>
        <p:txBody>
          <a:bodyPr>
            <a:normAutofit fontScale="925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Approve </a:t>
            </a:r>
            <a:r>
              <a:rPr lang="en-GB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submission of  </a:t>
            </a:r>
            <a:r>
              <a:rPr lang="en-GB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no cost extension request to ESCAP for the SSOP project until 31 December 2014, instead 31 July 2014;  </a:t>
            </a:r>
            <a:endParaRPr lang="en-GB" sz="24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Encourage </a:t>
            </a: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Members, in particular the SSOP beneficiary 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countries </a:t>
            </a: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to collaborate with the SSOP project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Encourage Members continuing cooperation on SSOP in 2014 assisting the manual drafting and training workshop;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Approve </a:t>
            </a:r>
            <a:r>
              <a:rPr lang="en-US" sz="2400" b="1" dirty="0">
                <a:solidFill>
                  <a:schemeClr val="tx1"/>
                </a:solidFill>
              </a:rPr>
              <a:t>the organization of a SOP workshop in </a:t>
            </a:r>
            <a:r>
              <a:rPr lang="en-US" sz="2400" b="1" dirty="0" smtClean="0">
                <a:solidFill>
                  <a:schemeClr val="tx1"/>
                </a:solidFill>
              </a:rPr>
              <a:t>the WMO RTC Nanjing.</a:t>
            </a:r>
            <a:endParaRPr lang="en-GB" sz="2400" b="1" dirty="0" smtClean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  <a:p>
            <a:pPr lvl="0" algn="l"/>
            <a:endParaRPr lang="en-US" sz="2400" dirty="0" smtClean="0">
              <a:latin typeface="Cambria" panose="02040503050406030204" pitchFamily="18" charset="0"/>
            </a:endParaRPr>
          </a:p>
          <a:p>
            <a:pPr marL="457200" lvl="0" indent="-457200" algn="l">
              <a:buAutoNum type="alphaLcPeriod" startAt="3"/>
            </a:pPr>
            <a:endParaRPr lang="en-US" sz="2400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36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8077200" cy="1524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7" b="17587"/>
          <a:stretch>
            <a:fillRect/>
          </a:stretch>
        </p:blipFill>
        <p:spPr>
          <a:xfrm>
            <a:off x="533400" y="533400"/>
            <a:ext cx="8077200" cy="4267200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799"/>
            <a:ext cx="7772400" cy="762001"/>
          </a:xfrm>
        </p:spPr>
        <p:txBody>
          <a:bodyPr/>
          <a:lstStyle/>
          <a:p>
            <a:pPr algn="ctr"/>
            <a:r>
              <a:rPr lang="en-US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Beneficiary Countries</a:t>
            </a:r>
            <a:endParaRPr lang="en-US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696200" cy="52578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 region (7)</a:t>
            </a:r>
            <a:r>
              <a:rPr lang="en-US" sz="3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US" sz="3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Bangladesh (Pilot); India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Maldives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Myanmar; </a:t>
            </a:r>
            <a:r>
              <a:rPr lang="en-US" sz="3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Pakistan (Pilot); Sri Lanka; Thailand</a:t>
            </a:r>
          </a:p>
          <a:p>
            <a:pPr algn="l"/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region (7)</a:t>
            </a:r>
            <a:r>
              <a:rPr lang="en-US" sz="3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en-US" sz="3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Cambodia; China; Lao PDR; Malaysia; Philippines (Pilot); Thailand 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Viet </a:t>
            </a:r>
            <a:r>
              <a:rPr lang="en-US" sz="3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609600"/>
          </a:xfrm>
        </p:spPr>
        <p:txBody>
          <a:bodyPr>
            <a:noAutofit/>
          </a:bodyPr>
          <a:lstStyle/>
          <a:p>
            <a:pPr algn="ctr"/>
            <a:r>
              <a:rPr lang="en-US" sz="40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endParaRPr lang="en-US" sz="40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Integrated, effective standard operating procedures for coastal multi-hazard EWS for TC and PTC Members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Activity 1:  Review and </a:t>
            </a:r>
            <a:r>
              <a:rPr lang="en-GB" sz="2400" b="1" kern="100" spc="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synergize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existing SOPs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coastal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multi-hazards EWS and 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evelop a Manual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Synergized SOPs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Coastal Multi-Hazards EWS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 –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workshop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collect and analyse performance status of coastal multi-hazard EWS and associated SOPs.     </a:t>
            </a:r>
            <a:r>
              <a:rPr lang="en-GB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(8-9 May 13)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–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pilot missions and workshops</a:t>
            </a:r>
            <a:r>
              <a:rPr lang="en-GB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identify strengths, gaps, and needs of SOPs for EWS.    </a:t>
            </a:r>
            <a:r>
              <a:rPr lang="en-GB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(Completed)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Synergize existing SOPs and develop additional ones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needed to meet identified gaps and needs and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 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Manual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Synergized SOPs for Coastal Multi-Hazards EWS </a:t>
            </a:r>
            <a:r>
              <a:rPr lang="en-GB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 process)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3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609600"/>
          </a:xfrm>
        </p:spPr>
        <p:txBody>
          <a:bodyPr>
            <a:noAutofit/>
          </a:bodyPr>
          <a:lstStyle/>
          <a:p>
            <a:pPr algn="ctr"/>
            <a:r>
              <a:rPr lang="en-US" sz="40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endParaRPr lang="en-US" sz="40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 2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Improved performance and effectiveness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SOPs for coastal multi-hazard EWS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integration,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synergization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cooperation, and training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Activity 2:  Enhance the performance and effectiveness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SOPs for coastal multi-hazard EWS through capacity building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 –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training of users and issuers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interpretation and preparation of EWS products for decision-making, media, and communications both in a large group and with individual missions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 –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working meeting on building a cooperation mechanism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TC and PTC for coastal multi-hazard EWS information sharing and technical transferring 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5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7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GB" sz="4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SSOP Project Output</a:t>
            </a:r>
            <a:endParaRPr lang="en-US" sz="40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Output 1:   Manual of Synergized Standard Operating Procedures (SSOP)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Coastal Multi-Hazards Early Warning System, mainly focusing on hydro-meteorological service including SOPs related to warning providers, disaster managers, media, and fishermen.</a:t>
            </a:r>
          </a:p>
          <a:p>
            <a:endParaRPr lang="en-GB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Output 2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Regular 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and cooperation mechanism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TC and PTC on coastal multi-hazard early warning, particularly southern countries in the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region.</a:t>
            </a:r>
          </a:p>
          <a:p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5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524000"/>
          </a:xfrm>
        </p:spPr>
        <p:txBody>
          <a:bodyPr>
            <a:normAutofit/>
          </a:bodyPr>
          <a:lstStyle/>
          <a:p>
            <a:pPr algn="ctr"/>
            <a:r>
              <a:rPr lang="en-GB" sz="40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Projects Under ESCAP Tsunami Trust Fund</a:t>
            </a:r>
            <a:endParaRPr lang="en-US" sz="40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953000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Asian Disaster Preparedness Center (ADPC)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association with Global Alliance on Accessible Technologies for Environment (GAATES)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Assistance for enhancing the capacity of end-to-end multi-hazard EWS for coastal Hazards in Myanmar, Sri Lanka and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Philippines </a:t>
            </a:r>
          </a:p>
          <a:p>
            <a:pPr lvl="0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Asia-Pacific Broadcasting Union (ABU)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Disaster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Reduction Broadcast Media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Initiative</a:t>
            </a:r>
          </a:p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Integrated Multi-Hazard Early Warning System (RIMES)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cooperation with World Meteorological Organization  Reducing risks of tsunami, storm surges, large waves and other natural hazards in low elevation coastal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305800" cy="1219199"/>
          </a:xfrm>
        </p:spPr>
        <p:txBody>
          <a:bodyPr>
            <a:normAutofit/>
          </a:bodyPr>
          <a:lstStyle/>
          <a:p>
            <a:pPr algn="ctr"/>
            <a:r>
              <a:rPr lang="en-GB" sz="40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endParaRPr lang="en-US" sz="40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399"/>
            <a:ext cx="8610600" cy="4953001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and PTC Country Focal Points  (NMHS and NDMO)</a:t>
            </a:r>
          </a:p>
          <a:p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ESCAP 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and Social Commission of Asia and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Typhoon Committee</a:t>
            </a:r>
          </a:p>
          <a:p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PTC Panel on Tropical Cyclones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ADPC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Asian Disaster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Preparedness </a:t>
            </a:r>
            <a:r>
              <a:rPr lang="en-GB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 </a:t>
            </a:r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Asia-Pacific Broadcasting Union</a:t>
            </a:r>
          </a:p>
          <a:p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GAATES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Alliance on Accessible Technologies for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Environments</a:t>
            </a:r>
            <a:endParaRPr lang="en-GB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ADRC Asian Disaster Reduction </a:t>
            </a:r>
            <a:r>
              <a:rPr lang="en-GB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endParaRPr lang="en-GB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IOC Intergovernmental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Oceanographic Commission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UNESCO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WMO 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 Meteorological Organization</a:t>
            </a:r>
            <a:endParaRPr lang="en-GB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RIMES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 Multi-Hazard Early Warning System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8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155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GB" sz="4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SSOP Project</a:t>
            </a:r>
            <a:endParaRPr lang="en-US" sz="40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Steering 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Committee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Chairperson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AWG, TC Secretary, and PTC Secretary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endParaRPr lang="en-US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 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Consultant (s) and Project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rovide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guidance to Task Force, Project Manager and Consultant(s)</a:t>
            </a:r>
          </a:p>
          <a:p>
            <a:pPr lvl="0"/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onitor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 of the SSOP project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Manager/Technical Advisor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</a:p>
          <a:p>
            <a:pPr lvl="0"/>
            <a:r>
              <a:rPr lang="en-GB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 SSOP in accordance with planned schedule</a:t>
            </a:r>
          </a:p>
          <a:p>
            <a:pPr lvl="0"/>
            <a:r>
              <a:rPr lang="en-GB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 </a:t>
            </a:r>
            <a:r>
              <a:rPr lang="en-GB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 programmes or </a:t>
            </a:r>
            <a:r>
              <a:rPr lang="en-GB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progress reports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 draft Manual </a:t>
            </a:r>
            <a:r>
              <a:rPr lang="en-GB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SSOP for </a:t>
            </a:r>
            <a:r>
              <a:rPr lang="en-GB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Coastal Multi-Hazards </a:t>
            </a:r>
            <a:r>
              <a:rPr lang="en-GB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EWS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2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3977</TotalTime>
  <Words>1962</Words>
  <Application>Microsoft Office PowerPoint</Application>
  <PresentationFormat>On-screen Show (4:3)</PresentationFormat>
  <Paragraphs>198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Slice</vt:lpstr>
      <vt:lpstr>Synergized Standard Operating Procedures (SSOP) for Coastal Multi-hazards Early Warning System    41st PTC Session Dhaka, Bangladesh 02-06 March 2014</vt:lpstr>
      <vt:lpstr>SSOP Project</vt:lpstr>
      <vt:lpstr>Beneficiary Countries</vt:lpstr>
      <vt:lpstr>Outcomes</vt:lpstr>
      <vt:lpstr>Outcomes</vt:lpstr>
      <vt:lpstr>SSOP Project Output</vt:lpstr>
      <vt:lpstr>Other Projects Under ESCAP Tsunami Trust Fund</vt:lpstr>
      <vt:lpstr>Partners</vt:lpstr>
      <vt:lpstr>Structure of SSOP Project</vt:lpstr>
      <vt:lpstr>Structure of SSOP Project (Cont.)</vt:lpstr>
      <vt:lpstr>Conclusions - May 8-9 2013 Initial Workshop</vt:lpstr>
      <vt:lpstr>Conclusions - May 8-9 2013 Initial Workshop (Cont.) </vt:lpstr>
      <vt:lpstr>Three In-Country Pilot Workshops</vt:lpstr>
      <vt:lpstr>Three In-Country Pilot Workshops (Cont.)</vt:lpstr>
      <vt:lpstr>Purpose of Pilot Workshops</vt:lpstr>
      <vt:lpstr>Conclusion Pilot Workshops - EWS</vt:lpstr>
      <vt:lpstr>Conclusion Pilot Workshops - SOPs</vt:lpstr>
      <vt:lpstr>Conclusion Pilot Workshops - SOPs</vt:lpstr>
      <vt:lpstr>Conclusion Pilot Workshops - SOPs</vt:lpstr>
      <vt:lpstr>Conclusion Pilot Workshops - SOPs</vt:lpstr>
      <vt:lpstr>Conclusion Pilot Workshops - Manual</vt:lpstr>
      <vt:lpstr>Compilation of EWS and SOP Guidance and Checklist</vt:lpstr>
      <vt:lpstr>Future Plans and Activities</vt:lpstr>
      <vt:lpstr>Future Plans and Activities</vt:lpstr>
      <vt:lpstr>Future Plans and Activities</vt:lpstr>
      <vt:lpstr>Future Plans and Activities</vt:lpstr>
      <vt:lpstr>Resolutions of TC46 on SSOP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Synergized Standard Operating Procedures for Coastal Multi-Hazards Early Warning System -SSOP</dc:title>
  <dc:creator>user</dc:creator>
  <cp:lastModifiedBy>SONY</cp:lastModifiedBy>
  <cp:revision>194</cp:revision>
  <cp:lastPrinted>2013-12-30T10:18:57Z</cp:lastPrinted>
  <dcterms:created xsi:type="dcterms:W3CDTF">2012-10-17T08:14:32Z</dcterms:created>
  <dcterms:modified xsi:type="dcterms:W3CDTF">2014-03-04T03:21:58Z</dcterms:modified>
</cp:coreProperties>
</file>